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0" r:id="rId4"/>
    <p:sldId id="261" r:id="rId5"/>
    <p:sldId id="258" r:id="rId6"/>
    <p:sldId id="259" r:id="rId7"/>
    <p:sldId id="264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qua Grotesque" pitchFamily="2" charset="0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useo 300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BB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1294" autoAdjust="0"/>
  </p:normalViewPr>
  <p:slideViewPr>
    <p:cSldViewPr snapToGrid="0">
      <p:cViewPr varScale="1">
        <p:scale>
          <a:sx n="60" d="100"/>
          <a:sy n="60" d="100"/>
        </p:scale>
        <p:origin x="90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EE281-5CB3-41F7-A33F-530003BAAD9A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B3218-4828-4F97-BBE8-D703FDEE1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curve to Ruby on Rails,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CoffeeScript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 Ramp up time at beginning of semester.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of some libraries. E.g.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CanCanCan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do authorization on a per-field basis, when some fields (e.g. email and name in Idea) should be restricted to some roles (e.g. resident) -- we have to work around this.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different parts of testing stack to work with other gems. E.g. we could not figure out how to test user registrations with Devise.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Unable to “preview” how a build works on Travis CI -- JS testing had problems unique to server.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Presenting ideas in a clean, shareable format. We used Google Maps and had pins for each idea, with an icon representing which category the idea fits. Clicking on an idea opens a popup from which a user can share on Facebook or Twitter.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Structuring the application with distinct phases like idea collection, proposal collection, and voting. We had a pseudo-singleton model (Iteration) with phase information, and changed the site’s homepage and navbar links according to phase.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voting interfaces be accessible and yet preventing fraud. We used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reCAPTCHA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automation attacks, and an “honor pledge” checkbox to make people aware of their actions -- both steps are unobtrusive.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curve to Ruby on Rails,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CoffeeScript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 Ramp up time at beginning of semester.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of some libraries. E.g.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CanCanCan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do authorization on a per-field basis, when some fields (e.g. email and name in Idea) should be restricted to some roles (e.g. resident) -- we have to work around this.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different parts of testing stack to work with other gems. E.g. we could not figure out how to test user registrations with Devise.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Unable to “preview” how a build works on Travis CI -- JS testing had problems unique to server.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Presenting ideas in a clean, shareable format. We used Google Maps and had pins for each idea, with an icon representing which category the idea fits. Clicking on an idea opens a popup from which a user can share on Facebook or Twitter.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Structuring the application with distinct phases like idea collection, proposal collection, and voting. We had a pseudo-singleton model (Iteration) with phase information, and changed the site’s homepage and navbar links according to phase.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voting interfaces be accessible and yet preventing fraud. We used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reCAPTCHA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automation attacks, and an “honor pledge” checkbox to make people aware of their actions -- both steps are unobtrusive.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9255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960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992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492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197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280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7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35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253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721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918313" y="-792814"/>
            <a:ext cx="14012325" cy="7971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89941" y="3194270"/>
            <a:ext cx="1182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Museo 300" panose="02000000000000000000" pitchFamily="2" charset="0"/>
              </a:rPr>
              <a:t>Sudipta Quabili, Oscar Sandoval, Amir </a:t>
            </a:r>
            <a:r>
              <a:rPr lang="en-US" sz="2800" dirty="0" err="1">
                <a:latin typeface="Museo 300" panose="02000000000000000000" pitchFamily="2" charset="0"/>
              </a:rPr>
              <a:t>Gurung</a:t>
            </a:r>
            <a:r>
              <a:rPr lang="en-US" sz="2800" dirty="0">
                <a:latin typeface="Museo 300" panose="02000000000000000000" pitchFamily="2" charset="0"/>
              </a:rPr>
              <a:t>, </a:t>
            </a:r>
            <a:r>
              <a:rPr lang="en-US" sz="2800" dirty="0" err="1">
                <a:latin typeface="Museo 300" panose="02000000000000000000" pitchFamily="2" charset="0"/>
              </a:rPr>
              <a:t>Sugat</a:t>
            </a:r>
            <a:r>
              <a:rPr lang="en-US" sz="2800" dirty="0">
                <a:latin typeface="Museo 300" panose="02000000000000000000" pitchFamily="2" charset="0"/>
              </a:rPr>
              <a:t> </a:t>
            </a:r>
            <a:r>
              <a:rPr lang="en-US" sz="2800" dirty="0" err="1">
                <a:latin typeface="Museo 300" panose="02000000000000000000" pitchFamily="2" charset="0"/>
              </a:rPr>
              <a:t>Poudel</a:t>
            </a:r>
            <a:r>
              <a:rPr lang="en-US" sz="2800" dirty="0">
                <a:latin typeface="Museo 300" panose="02000000000000000000" pitchFamily="2" charset="0"/>
              </a:rPr>
              <a:t>,</a:t>
            </a:r>
            <a:br>
              <a:rPr lang="en-US" sz="2800" dirty="0">
                <a:latin typeface="Museo 300" panose="02000000000000000000" pitchFamily="2" charset="0"/>
              </a:rPr>
            </a:br>
            <a:r>
              <a:rPr lang="en-US" sz="2800" dirty="0">
                <a:latin typeface="Museo 300" panose="02000000000000000000" pitchFamily="2" charset="0"/>
              </a:rPr>
              <a:t>Henry Garrett, Jay Sebastian</a:t>
            </a:r>
            <a:endParaRPr lang="en-US" sz="2800" dirty="0">
              <a:latin typeface="Aqua Grotesqu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14267" y="1736025"/>
            <a:ext cx="5029200" cy="75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Aqua Grotesque" pitchFamily="2" charset="0"/>
              </a:rPr>
              <a:t>PAUSELAB</a:t>
            </a:r>
            <a:endParaRPr lang="en-US" dirty="0">
              <a:solidFill>
                <a:srgbClr val="00B0F0"/>
              </a:solidFill>
              <a:latin typeface="Aqua Grotesque" pitchFamily="2" charset="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89941" y="2559658"/>
            <a:ext cx="1234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FBB505"/>
                </a:solidFill>
                <a:latin typeface="Aqua Grotesque" pitchFamily="2" charset="0"/>
              </a:rPr>
              <a:t>BECVILLE PARTICIPATORY BUDGETING SYSTEM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2246750" y="-1591056"/>
            <a:ext cx="6573923" cy="7296913"/>
            <a:chOff x="-2227842" y="-1591056"/>
            <a:chExt cx="6573923" cy="7296913"/>
          </a:xfrm>
        </p:grpSpPr>
        <p:sp>
          <p:nvSpPr>
            <p:cNvPr id="30" name="Right Triangle 29"/>
            <p:cNvSpPr/>
            <p:nvPr/>
          </p:nvSpPr>
          <p:spPr>
            <a:xfrm rot="5400000">
              <a:off x="-146803" y="137721"/>
              <a:ext cx="3201397" cy="290779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 flipV="1">
              <a:off x="-2227842" y="-1591056"/>
              <a:ext cx="6573923" cy="7296913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9" name="Group 1028"/>
          <p:cNvGrpSpPr/>
          <p:nvPr/>
        </p:nvGrpSpPr>
        <p:grpSpPr>
          <a:xfrm>
            <a:off x="-2295764" y="-2095931"/>
            <a:ext cx="6622937" cy="7801788"/>
            <a:chOff x="-2276856" y="-2095931"/>
            <a:chExt cx="6622937" cy="7801788"/>
          </a:xfrm>
        </p:grpSpPr>
        <p:sp>
          <p:nvSpPr>
            <p:cNvPr id="6" name="Right Triangle 5"/>
            <p:cNvSpPr/>
            <p:nvPr/>
          </p:nvSpPr>
          <p:spPr>
            <a:xfrm rot="5400000">
              <a:off x="-146803" y="137721"/>
              <a:ext cx="3201397" cy="290779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 flipV="1">
              <a:off x="-2276856" y="-2095931"/>
              <a:ext cx="6622937" cy="7298867"/>
            </a:xfrm>
            <a:prstGeom prst="line">
              <a:avLst/>
            </a:prstGeom>
            <a:ln w="76200">
              <a:solidFill>
                <a:srgbClr val="FBB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flipV="1">
              <a:off x="-2227842" y="-1591056"/>
              <a:ext cx="6573923" cy="7296913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/>
          <p:cNvGrpSpPr/>
          <p:nvPr/>
        </p:nvGrpSpPr>
        <p:grpSpPr>
          <a:xfrm>
            <a:off x="7789318" y="1426464"/>
            <a:ext cx="6287716" cy="7341358"/>
            <a:chOff x="7789318" y="1426464"/>
            <a:chExt cx="6287716" cy="7341358"/>
          </a:xfrm>
        </p:grpSpPr>
        <p:sp>
          <p:nvSpPr>
            <p:cNvPr id="28" name="Right Triangle 27"/>
            <p:cNvSpPr/>
            <p:nvPr/>
          </p:nvSpPr>
          <p:spPr>
            <a:xfrm rot="16200000">
              <a:off x="9167258" y="3833258"/>
              <a:ext cx="3236277" cy="2813208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7789318" y="1426464"/>
              <a:ext cx="6287716" cy="734135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382260" y="1766746"/>
            <a:ext cx="522790" cy="491924"/>
            <a:chOff x="3958542" y="2008208"/>
            <a:chExt cx="522790" cy="491924"/>
          </a:xfrm>
          <a:solidFill>
            <a:srgbClr val="FBB505"/>
          </a:solidFill>
        </p:grpSpPr>
        <p:sp>
          <p:nvSpPr>
            <p:cNvPr id="44" name="Rectangle 43"/>
            <p:cNvSpPr/>
            <p:nvPr/>
          </p:nvSpPr>
          <p:spPr>
            <a:xfrm>
              <a:off x="3958542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55626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751188" y="1426464"/>
            <a:ext cx="6325846" cy="7889997"/>
            <a:chOff x="7751188" y="1426464"/>
            <a:chExt cx="6325846" cy="7889997"/>
          </a:xfrm>
        </p:grpSpPr>
        <p:sp>
          <p:nvSpPr>
            <p:cNvPr id="34" name="Right Triangle 33"/>
            <p:cNvSpPr/>
            <p:nvPr/>
          </p:nvSpPr>
          <p:spPr>
            <a:xfrm rot="16200000">
              <a:off x="9167258" y="3833258"/>
              <a:ext cx="3236277" cy="2813208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cxnSpLocks/>
            </p:cNvCxnSpPr>
            <p:nvPr/>
          </p:nvCxnSpPr>
          <p:spPr>
            <a:xfrm flipV="1">
              <a:off x="7789318" y="1426464"/>
              <a:ext cx="6287716" cy="734135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7751188" y="2002537"/>
              <a:ext cx="6270982" cy="7313924"/>
            </a:xfrm>
            <a:prstGeom prst="line">
              <a:avLst/>
            </a:prstGeom>
            <a:ln w="76200">
              <a:solidFill>
                <a:srgbClr val="FBB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899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-0.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8" grpId="0"/>
      <p:bldP spid="8" grpId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1026" name="Picture 2" descr="http://isthmusmontessoriacademy.org/wp-content/uploads/2017/02/UPUA-2011-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63"/>
          <a:stretch/>
        </p:blipFill>
        <p:spPr bwMode="auto">
          <a:xfrm>
            <a:off x="404448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" y="-196769"/>
            <a:ext cx="10521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INTRODUCTION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1865334"/>
            <a:ext cx="10236200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604903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4200" y="1865334"/>
            <a:ext cx="9385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Participatory budgeting system that will lead to community engagement and betterment.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6" y="1668141"/>
            <a:ext cx="758448" cy="7584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7600" y="3874819"/>
            <a:ext cx="10236200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614388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874819"/>
            <a:ext cx="93853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The system will facilitate all of the steps of the project cycle, from gathering ideas to keeping residents updated.</a:t>
            </a:r>
          </a:p>
          <a:p>
            <a:endParaRPr lang="en-US" sz="26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9" y="3691829"/>
            <a:ext cx="677578" cy="6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7" grpId="0" animBg="1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4098" name="Picture 2" descr="http://1.bp.blogspot.com/-5ipeAnZqJBM/T-ojRRExlBI/AAAAAAAABZM/t0G0_6xEJo4/s1600/InternetCla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556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USERS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1941075"/>
            <a:ext cx="10236200" cy="3604318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680644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38276" y="1941075"/>
            <a:ext cx="938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RESIDENT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are responsible for driving participatory budgeting. They submit ideas, like and view ideas, and vote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ARTIST AND SUPER-ARTIST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submit proposals and super-artists keep resident updated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STEERING COMMITTEE MEMBER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view all ideas/proposals, privately comment on ideas/proposals.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MODERATOR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keep the site in check.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ADMIN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can manage the entire system and can change user information.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4" y="1779167"/>
            <a:ext cx="686058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7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1026" name="Picture 2" descr="http://goeasy.com/communityproject/images/phot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40" b="20909"/>
          <a:stretch/>
        </p:blipFill>
        <p:spPr bwMode="auto">
          <a:xfrm>
            <a:off x="423042" y="1163535"/>
            <a:ext cx="11345913" cy="532113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50590"/>
            <a:ext cx="12503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FUNCTIONALITY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7600" y="2029020"/>
            <a:ext cx="10236200" cy="3601314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768589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38276" y="2029020"/>
            <a:ext cx="9385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IDEAS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see a map of ideas upon entering the site.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can submit their own ideas with prose and location attached.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Moderators can approve the ideas → they show up on the map!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PROPOSALS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Artists see a card list of all ideas, and can see which ones have support (likes).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Artists submit proposals, which are approved by moderators.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Steering committee can make internal comments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VOTING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can submit a voting form for three proposals they support.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 proposals with the highest votes will be funded.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Throughout all phases, a “News” tab keeps community up to date on what’s going 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6" y="1867536"/>
            <a:ext cx="685015" cy="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18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2076" name="Picture 28" descr="http://blog.efpsa.org/wp-content/uploads/2016/07/python-programming-in-psychology-analysis-data-expyriment.jpg"/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" t="5683" r="4161" b="28039"/>
          <a:stretch/>
        </p:blipFill>
        <p:spPr bwMode="auto">
          <a:xfrm>
            <a:off x="404448" y="1144496"/>
            <a:ext cx="11347704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-228969"/>
            <a:ext cx="10521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TOOLS USED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04448" y="1144496"/>
            <a:ext cx="11345912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117600" y="3269045"/>
            <a:ext cx="10236200" cy="2270518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008615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471071"/>
            <a:ext cx="9557011" cy="3139321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THE BASICS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Rails 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MySQL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Bootstrap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jQuery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qua Grotesque" pitchFamily="2" charset="0"/>
              </a:rPr>
              <a:t>BACKEND SUPPORT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Devise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CanCan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Simple Form 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Paperclip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USER-FACING LIBRARIES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Trumbowyg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Recaptcha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Disqus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Google Maps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TESTING STACK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RSpec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SimpleCov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Factory Girl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Faker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Capybara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Teaspoon</a:t>
            </a:r>
          </a:p>
          <a:p>
            <a:pPr algn="ctr"/>
            <a:endParaRPr lang="en-US" sz="26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2050" name="Picture 2" descr="https://lh5.googleusercontent.com/ovlUCpEgt4JMS4FMAw4qoIrXhXR4a23b0kK3m3TvrY9hqkEIH5N3JtXVAWO4COx9ldxGLvaVpNNpc7VEIjKkL4IT1tLKFc-vGKf0o4LmxVqASiUKg--4Dwmq0SH-trOC-IOMyny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80" y="1371339"/>
            <a:ext cx="168442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fRJtQ45-j1pcyK8wYdDwc9gyPvR2omZoW8FmhdtiY83yEzN2fATxi9raHJjr32qW_f7M73RiNLBN4ORniQoQEL5TLujHWPY1juIeOWU4TSXsjCKyWKPdN6nEMmkBnjhWClEPWMB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69" y="1340691"/>
            <a:ext cx="124015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BLj2EwNxgiisNYi2nxtFc57CcO1EGzrgB-dVLNkzeGohQHYWJj-fpHuMz6yPYb7oyRzrOEavFWOcyEMmo9W31hagui9A-mX4BG6uc5h0uZuEGFiu6M4XO84TdKUhW7kP-T0fx8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744" y="1354758"/>
            <a:ext cx="635408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45_Q1XhxDNWOQj52PapuErZf2qvce9JbtJHXLlxsmEvbN6C1quBh9IL3tX5nBWBbIF934FdN06IIe91T7J99G7TTYohNvl5gGFGfO-VIu1RhIpLdbdiSWKVbSmW83NYAJ8ijER67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0" y="1401946"/>
            <a:ext cx="260773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btwODFdEYBQ2xgerg9k1u6qUBAqPMdiubHuyNveAdzClV5sKavZepVVbNRxg2Ie79gbdKLd-k9f2dOsw7fJFMnQMmn8hB5jad5bMf1mipgdaqxytolkVF0RWR83OLbtJyAoJ7Qi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09" y="138867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5.googleusercontent.com/1rOZJyOHSotrRsT0Tm1HYboQQTiR1mBlgtHcFXDEPc9LWWc_AhFQhEodgVMiG7RP5j8SwL5P9lLpQl5vR2aKHYiMFH4nAhqnPn3j74WHlIKwP3X1mfmXn_n2KC0r1TNKewFDhC_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51" y="137759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3.googleusercontent.com/Lf0AXoPowcg4PBAT-LDYENkPU5wtj83NCRFhy9faouNiIya2msxCMMDMsdqNqMjlQO7e1311jeRWVoH7xmC1Z_LVV15O0djQzKKmETs5lNbbPNP0MQJnGtSggR0cyM5shc9V8Cu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93" y="1377590"/>
            <a:ext cx="684926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pbs.twimg.com/profile_images/566388455265931264/dVHQiE0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4" y="137759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829" y="1393018"/>
            <a:ext cx="659398" cy="640080"/>
          </a:xfrm>
          <a:prstGeom prst="rect">
            <a:avLst/>
          </a:prstGeom>
        </p:spPr>
      </p:pic>
      <p:pic>
        <p:nvPicPr>
          <p:cNvPr id="2074" name="Picture 26" descr="http://d2.alternativeto.net/dist/icons/trumbowyg_67690.png?width=200&amp;height=200&amp;mode=crop&amp;upscale=false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3000" l="10000" r="90000">
                        <a14:foregroundMark x1="47500" y1="11500" x2="47500" y2="11500"/>
                        <a14:foregroundMark x1="50500" y1="91500" x2="50500" y2="92000"/>
                        <a14:foregroundMark x1="49500" y1="10000" x2="4950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60" y="137133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17" y="3152927"/>
            <a:ext cx="625775" cy="6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70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3074" name="Picture 2" descr="http://www.nbn.org.il/wp-content/uploads/2014/01/computerprogramming_1629517_cropped.jpg"/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540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PROBLEMS FACED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2845048"/>
            <a:ext cx="10236200" cy="1891647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2584617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4200" y="2845048"/>
            <a:ext cx="938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qua Grotesque" pitchFamily="2" charset="0"/>
              </a:rPr>
              <a:t>TECHNICAL ISSUES</a:t>
            </a:r>
            <a:endParaRPr lang="en-US" sz="3200" b="1" dirty="0">
              <a:solidFill>
                <a:schemeClr val="bg1"/>
              </a:solidFill>
              <a:latin typeface="Aqua Grotesque" pitchFamily="2" charset="0"/>
            </a:endParaRP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Learning curve to Ruby on Rails, </a:t>
            </a:r>
            <a:r>
              <a:rPr lang="en-US" sz="2000" dirty="0" err="1">
                <a:solidFill>
                  <a:schemeClr val="bg1"/>
                </a:solidFill>
                <a:latin typeface="Museo 300" panose="02000000000000000000" pitchFamily="2" charset="0"/>
              </a:rPr>
              <a:t>CoffeeScript</a:t>
            </a:r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, etc.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Limitations of some libraries.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Getting different parts of testing stack to work with other gems.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Difficult to debug Travis CI specific issues.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699482"/>
            <a:ext cx="684670" cy="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20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3074" name="Picture 2" descr="http://www.nbn.org.il/wp-content/uploads/2014/01/computerprogramming_1629517_cropped.jpg"/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540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PROBLEMS FACED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25" name="Rectangle 24"/>
          <p:cNvSpPr/>
          <p:nvPr/>
        </p:nvSpPr>
        <p:spPr>
          <a:xfrm>
            <a:off x="1117600" y="2854484"/>
            <a:ext cx="10236200" cy="1882211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ectangle: Single Corner Snipped 25"/>
          <p:cNvSpPr/>
          <p:nvPr/>
        </p:nvSpPr>
        <p:spPr>
          <a:xfrm flipV="1">
            <a:off x="838200" y="2584617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854200" y="2854484"/>
            <a:ext cx="938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qua Grotesque" pitchFamily="2" charset="0"/>
              </a:rPr>
              <a:t>DESIGN ISSUES</a:t>
            </a:r>
            <a:endParaRPr lang="en-US" sz="3200" b="1" dirty="0">
              <a:solidFill>
                <a:schemeClr val="bg1"/>
              </a:solidFill>
              <a:latin typeface="Aqua Grotesque" pitchFamily="2" charset="0"/>
            </a:endParaRP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Presenting ideas in a clean, shareable format.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Structuring the application with distinct phases like idea collection, proposal collection, and voting.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Having voting interfaces be accessible and yet preventing fraud.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" y="2686973"/>
            <a:ext cx="675244" cy="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54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G_66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718"/>
          <a:stretch/>
        </p:blipFill>
        <p:spPr bwMode="auto">
          <a:xfrm>
            <a:off x="423043" y="1172001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CONCLUSION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117600" y="1865334"/>
            <a:ext cx="10236200" cy="11445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: Single Corner Snipped 10"/>
          <p:cNvSpPr/>
          <p:nvPr/>
        </p:nvSpPr>
        <p:spPr>
          <a:xfrm flipV="1">
            <a:off x="838200" y="1604903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54200" y="1865334"/>
            <a:ext cx="93853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We will streamline </a:t>
            </a:r>
            <a:r>
              <a:rPr lang="en-US" sz="2300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Pauselab’s</a:t>
            </a:r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 idea collection process. This will help the non-profit consolidate all of their processes into one digital platform.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7600" y="3874818"/>
            <a:ext cx="10236200" cy="1169621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614388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874819"/>
            <a:ext cx="9385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This will improve analytics. Additionally, this will encourage community involvement and make the process of funding community projects more democratic.</a:t>
            </a:r>
          </a:p>
          <a:p>
            <a:endParaRPr lang="en-US" sz="23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7" y="3708467"/>
            <a:ext cx="642554" cy="64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0" y="1759713"/>
            <a:ext cx="552533" cy="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4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0" grpId="1" animBg="1"/>
      <p:bldP spid="11" grpId="0" animBg="1"/>
      <p:bldP spid="11" grpId="1" animBg="1"/>
      <p:bldP spid="15" grpId="0"/>
      <p:bldP spid="15" grpId="1"/>
      <p:bldP spid="17" grpId="0" animBg="1"/>
      <p:bldP spid="17" grpId="1" animBg="1"/>
      <p:bldP spid="18" grpId="0" animBg="1"/>
      <p:bldP spid="18" grpId="1" animBg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634</Words>
  <Application>Microsoft Office PowerPoint</Application>
  <PresentationFormat>Widescreen</PresentationFormat>
  <Paragraphs>104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Aqua Grotesque</vt:lpstr>
      <vt:lpstr>Calibri Light</vt:lpstr>
      <vt:lpstr>Arial</vt:lpstr>
      <vt:lpstr>Museo 300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PAUSELAB</dc:title>
  <dc:creator>Sudipta Quabili</dc:creator>
  <cp:lastModifiedBy>Sudipta Quabili</cp:lastModifiedBy>
  <cp:revision>55</cp:revision>
  <dcterms:created xsi:type="dcterms:W3CDTF">2017-04-10T16:22:36Z</dcterms:created>
  <dcterms:modified xsi:type="dcterms:W3CDTF">2017-04-23T21:18:01Z</dcterms:modified>
</cp:coreProperties>
</file>